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01" r:id="rId7"/>
    <p:sldId id="261" r:id="rId8"/>
    <p:sldId id="262" r:id="rId9"/>
    <p:sldId id="263" r:id="rId10"/>
    <p:sldId id="264" r:id="rId11"/>
    <p:sldId id="291" r:id="rId12"/>
    <p:sldId id="292" r:id="rId13"/>
    <p:sldId id="293" r:id="rId14"/>
    <p:sldId id="298" r:id="rId15"/>
    <p:sldId id="294" r:id="rId16"/>
    <p:sldId id="265" r:id="rId17"/>
    <p:sldId id="266" r:id="rId18"/>
    <p:sldId id="267" r:id="rId19"/>
    <p:sldId id="279" r:id="rId20"/>
    <p:sldId id="280" r:id="rId21"/>
    <p:sldId id="281" r:id="rId22"/>
    <p:sldId id="268" r:id="rId23"/>
    <p:sldId id="269" r:id="rId24"/>
    <p:sldId id="270" r:id="rId25"/>
    <p:sldId id="271" r:id="rId26"/>
    <p:sldId id="272" r:id="rId27"/>
    <p:sldId id="273" r:id="rId28"/>
    <p:sldId id="282" r:id="rId29"/>
    <p:sldId id="274" r:id="rId30"/>
    <p:sldId id="275" r:id="rId31"/>
    <p:sldId id="276" r:id="rId32"/>
    <p:sldId id="300" r:id="rId33"/>
    <p:sldId id="277" r:id="rId34"/>
    <p:sldId id="295" r:id="rId35"/>
    <p:sldId id="299" r:id="rId36"/>
    <p:sldId id="278" r:id="rId37"/>
    <p:sldId id="283" r:id="rId38"/>
    <p:sldId id="284" r:id="rId39"/>
    <p:sldId id="285" r:id="rId40"/>
    <p:sldId id="296" r:id="rId41"/>
    <p:sldId id="297" r:id="rId42"/>
    <p:sldId id="288" r:id="rId43"/>
    <p:sldId id="286" r:id="rId44"/>
    <p:sldId id="287" r:id="rId45"/>
    <p:sldId id="302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 snapToGrid="0">
      <p:cViewPr varScale="1">
        <p:scale>
          <a:sx n="87" d="100"/>
          <a:sy n="87" d="100"/>
        </p:scale>
        <p:origin x="-60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319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25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15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75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97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36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14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73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7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5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33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E2BD8-1BD5-42DB-B23A-77DBA588A16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37AD5-7489-487A-8516-80F89CF2F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75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g"/><Relationship Id="rId4" Type="http://schemas.openxmlformats.org/officeDocument/2006/relationships/image" Target="../media/image9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g"/><Relationship Id="rId4" Type="http://schemas.openxmlformats.org/officeDocument/2006/relationships/image" Target="../media/image9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jpeg"/><Relationship Id="rId7" Type="http://schemas.openxmlformats.org/officeDocument/2006/relationships/image" Target="../media/image119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42267" y="1693333"/>
            <a:ext cx="6620933" cy="34778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детей в дошкольной образовательной организации</a:t>
            </a:r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8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64" y="968232"/>
            <a:ext cx="6141508" cy="42646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r="11007"/>
          <a:stretch/>
        </p:blipFill>
        <p:spPr>
          <a:xfrm>
            <a:off x="7596943" y="649799"/>
            <a:ext cx="3533944" cy="528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3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27" y="633748"/>
            <a:ext cx="4800600" cy="32225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458" y="728338"/>
            <a:ext cx="4993612" cy="32247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3953115"/>
            <a:ext cx="5072743" cy="28534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13184" y="335885"/>
            <a:ext cx="3526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народными танцами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972" y="3660824"/>
            <a:ext cx="4090098" cy="3067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29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01806" y="479363"/>
            <a:ext cx="5558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традициями «Воронья каша»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35" y="664029"/>
            <a:ext cx="2793047" cy="3722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315" y="538216"/>
            <a:ext cx="2887436" cy="3848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60" y="2390775"/>
            <a:ext cx="5323114" cy="3992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32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085"/>
            <a:ext cx="12192000" cy="68580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8" y="2874962"/>
            <a:ext cx="5148943" cy="382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713" y="2964817"/>
            <a:ext cx="4925785" cy="36943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20070" y="533791"/>
            <a:ext cx="6351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народными традициями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«Приглашение на зубок»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04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085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35030" y="533791"/>
            <a:ext cx="7921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народного творчества «Дружба и братство дороже всего богатства»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5" y="903123"/>
            <a:ext cx="3668485" cy="2751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5" y="3099253"/>
            <a:ext cx="4681537" cy="35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514" y="3130775"/>
            <a:ext cx="4804835" cy="360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2" y="1090900"/>
            <a:ext cx="3418115" cy="25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7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29" y="5482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249383"/>
            <a:ext cx="4593772" cy="34453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914" y="3290206"/>
            <a:ext cx="4506685" cy="338001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40442" y="490248"/>
            <a:ext cx="3406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SAM_03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68410"/>
            <a:ext cx="3732442" cy="27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686" y="419491"/>
            <a:ext cx="3643085" cy="2732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67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400" y="254001"/>
            <a:ext cx="8500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Ведется работа по организаций экскурсий по достопримечательностям родного края, к памятникам села, посещение музеев, выставок.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16" y="2728074"/>
            <a:ext cx="5006084" cy="36503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961887"/>
            <a:ext cx="8280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Экскурсия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музыкальную</a:t>
            </a:r>
            <a:r>
              <a:rPr lang="ru-RU" sz="2000" dirty="0" smtClean="0">
                <a:solidFill>
                  <a:srgbClr val="002060"/>
                </a:solidFill>
              </a:rPr>
              <a:t> школу.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3" t="27655" r="9260"/>
          <a:stretch/>
        </p:blipFill>
        <p:spPr>
          <a:xfrm>
            <a:off x="6266543" y="2658534"/>
            <a:ext cx="5452533" cy="385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2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" t="1235" r="1389" b="19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25971" y="491067"/>
            <a:ext cx="74541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выставочный зал им. М. М. 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Шаймуратова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61" y="1351335"/>
            <a:ext cx="5673078" cy="4254808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8" r="14717"/>
          <a:stretch/>
        </p:blipFill>
        <p:spPr>
          <a:xfrm>
            <a:off x="6834746" y="1236133"/>
            <a:ext cx="5035521" cy="52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1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34" y="982132"/>
            <a:ext cx="6073423" cy="455506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856" y="1219198"/>
            <a:ext cx="5441244" cy="4080933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4308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" t="1235" r="1389" b="19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6666" r="11364" b="5455"/>
          <a:stretch/>
        </p:blipFill>
        <p:spPr>
          <a:xfrm>
            <a:off x="181099" y="1694113"/>
            <a:ext cx="5308847" cy="42168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805" y="1694113"/>
            <a:ext cx="5119704" cy="4058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158836" y="581891"/>
            <a:ext cx="6871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музей боевой славы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91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9734" y="965200"/>
            <a:ext cx="8839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«Любовь к родному краю, родной культуре, родной речи начинается с малого- с любви к своей семье, к своему жилищу, к своему детскому саду. Постепенно расширяясь, эта любовь переходит в любовь к родной стране, к её истории, прошлому и настоящему, ко всему человечеству» Л. С. Лихачев.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97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" t="1235" r="1389" b="19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08" y="3203369"/>
            <a:ext cx="4755078" cy="35663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613" y="3203369"/>
            <a:ext cx="4755078" cy="35663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18" y="124691"/>
            <a:ext cx="4608946" cy="345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49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" t="1235" r="1389" b="19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3" y="2528455"/>
            <a:ext cx="5470563" cy="41029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687" y="526472"/>
            <a:ext cx="5567876" cy="417590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7155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93333" y="829732"/>
            <a:ext cx="905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хлебокомбинат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639" y="1693333"/>
            <a:ext cx="4781650" cy="35862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33" y="1693333"/>
            <a:ext cx="4781650" cy="358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3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" t="4838" r="6249"/>
          <a:stretch/>
        </p:blipFill>
        <p:spPr>
          <a:xfrm>
            <a:off x="948266" y="1219201"/>
            <a:ext cx="5029201" cy="4334932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19201"/>
            <a:ext cx="5113867" cy="433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41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34" y="1124496"/>
            <a:ext cx="4893734" cy="448890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24497"/>
            <a:ext cx="5305694" cy="433227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8090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44" y="948265"/>
            <a:ext cx="5565423" cy="440266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110" y="948265"/>
            <a:ext cx="5870223" cy="44026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39999" y="254000"/>
            <a:ext cx="6637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парк Победы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92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3" t="16298" r="12484" b="17777"/>
          <a:stretch/>
        </p:blipFill>
        <p:spPr>
          <a:xfrm>
            <a:off x="287868" y="1574800"/>
            <a:ext cx="6197600" cy="45212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963333" y="677333"/>
            <a:ext cx="5229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Возложение цветов к памятнику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5" t="14321" r="7219"/>
          <a:stretch/>
        </p:blipFill>
        <p:spPr>
          <a:xfrm>
            <a:off x="6773336" y="1574800"/>
            <a:ext cx="5037251" cy="447039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4863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14363" r="10000"/>
          <a:stretch/>
        </p:blipFill>
        <p:spPr>
          <a:xfrm>
            <a:off x="154282" y="1981199"/>
            <a:ext cx="5554133" cy="4013201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697" y="2294465"/>
            <a:ext cx="6020741" cy="338666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013200" y="795867"/>
            <a:ext cx="55332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районную библиотеку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84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07" y="1260763"/>
            <a:ext cx="4729019" cy="35467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4"/>
          <a:stretch/>
        </p:blipFill>
        <p:spPr>
          <a:xfrm>
            <a:off x="5860472" y="872712"/>
            <a:ext cx="5153889" cy="511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5600" y="423333"/>
            <a:ext cx="11362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в детском саду проводится такое мероприятие как «Сабантуй», что позволяет знакомить детей с традициями и обычаями башкирского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арода.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94" b="10371"/>
          <a:stretch/>
        </p:blipFill>
        <p:spPr>
          <a:xfrm>
            <a:off x="210536" y="1402271"/>
            <a:ext cx="5943600" cy="36099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7" t="9630"/>
          <a:stretch/>
        </p:blipFill>
        <p:spPr>
          <a:xfrm>
            <a:off x="6364671" y="2161533"/>
            <a:ext cx="5353196" cy="390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4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31067" y="558800"/>
            <a:ext cx="856826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компонентов образовательной области 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 - коммуникативное развитие»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 ФГОС ДО является патриотическое воспитание дошкольников.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необходимости патриотического воспитания говорится в Законе Российской Федерации « Об образовании», где одной из приоритетных задач системы образования ставится: «воспитание гражданственности и патриотизма, любви к своей Родине - России, уважение к государственным символам, почитание народных традиций, нетерпимости к любым антиконституционным и антиобщественным проявлениям»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6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2" r="9861"/>
          <a:stretch/>
        </p:blipFill>
        <p:spPr>
          <a:xfrm>
            <a:off x="270934" y="295164"/>
            <a:ext cx="6163732" cy="49372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333" y="2692401"/>
            <a:ext cx="5427134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8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3334" y="389467"/>
            <a:ext cx="11091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Проведение фольклорных праздников в детском саду позволяет детям ближе познакомиться с традициями и обычаями народов разных  национальностей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61" y="2119745"/>
            <a:ext cx="5086158" cy="34220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715492" y="1385455"/>
            <a:ext cx="5624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Фольклорный праздник «Приглашение на зубок»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619" y="2119746"/>
            <a:ext cx="5668050" cy="342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9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3334" y="389467"/>
            <a:ext cx="11091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Проведение фольклорных праздников в детском саду позволяет детям ближе познакомиться с традициями и обычаями народов разных  национальностей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791692" y="1062289"/>
            <a:ext cx="5624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Фольклорный праздник «Скучен день до вечера, коли делать нечего»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82" y="2253924"/>
            <a:ext cx="5585504" cy="418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686" y="2376397"/>
            <a:ext cx="5582557" cy="4189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66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165" y="1344669"/>
            <a:ext cx="2992580" cy="48706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2" r="3523"/>
          <a:stretch/>
        </p:blipFill>
        <p:spPr>
          <a:xfrm>
            <a:off x="3268917" y="1888842"/>
            <a:ext cx="5654166" cy="36160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44" y="1333118"/>
            <a:ext cx="2746230" cy="48821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25636" y="1039091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«Масленица»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7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1543"/>
            <a:ext cx="5496077" cy="36575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335" y="3091543"/>
            <a:ext cx="4876799" cy="36575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67074" y="207220"/>
            <a:ext cx="6357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обычаями «Праздник гусиного пера»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726619"/>
            <a:ext cx="3820886" cy="2865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297" y="737342"/>
            <a:ext cx="4108873" cy="273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1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6000">
        <p14:vortex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67074" y="207220"/>
            <a:ext cx="6357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обычаями «Праздник гусиного пера»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65" y="3636277"/>
            <a:ext cx="4661131" cy="3107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76552"/>
            <a:ext cx="4569278" cy="30461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987" y="3636277"/>
            <a:ext cx="4486275" cy="29908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71" y="576552"/>
            <a:ext cx="4253006" cy="283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3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6000">
        <p14:vortex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4" y="2652217"/>
            <a:ext cx="4132332" cy="30895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32"/>
          <a:stretch/>
        </p:blipFill>
        <p:spPr>
          <a:xfrm>
            <a:off x="5089620" y="213014"/>
            <a:ext cx="3256948" cy="30895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9" r="12841"/>
          <a:stretch/>
        </p:blipFill>
        <p:spPr>
          <a:xfrm>
            <a:off x="5803136" y="3429000"/>
            <a:ext cx="4033918" cy="30895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1674" y="581891"/>
            <a:ext cx="3879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детей к трудовой деятельности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54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3164" y="304801"/>
            <a:ext cx="919941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приобщения детей к истокам русской народной культуры в младшей группе был разработан проект «Русская матрешка»</a:t>
            </a:r>
          </a:p>
          <a:p>
            <a:pPr algn="ctr"/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Детский сад\Desktop\Эльза Фотки\DSCN43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736" y="1709232"/>
            <a:ext cx="2976466" cy="377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Детский сад\Desktop\Эльза Фотки\DSCN43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848" y="2098000"/>
            <a:ext cx="4087090" cy="300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етский сад\Desktop\Эльза Фотки\DSCN43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61" y="1777748"/>
            <a:ext cx="2783605" cy="37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5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3" descr="C:\Users\Детский сад\Desktop\Эльза Фотки\DSCN42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58" y="225783"/>
            <a:ext cx="3744508" cy="28086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Детский сад\Desktop\Эльза Фотки\DSCN42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58" y="3034390"/>
            <a:ext cx="4819864" cy="3776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етский сад\Desktop\Эльза Фотки\DSCN42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17" y="831272"/>
            <a:ext cx="6099292" cy="430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47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G:\S191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276" y="895636"/>
            <a:ext cx="6341815" cy="44311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Детский сад\Desktop\Эльза Фотки\DSCN42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3" y="752888"/>
            <a:ext cx="5001490" cy="408531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52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4934" y="406400"/>
            <a:ext cx="11006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Наш МАДОУ детский сад №1 с. Кармаскалы ведет активную работу по патриотическому воспитанию детей дошкольного возраста. В работе используются Региональные программы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«Академия детства» авторы: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Азнабаева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Ф.Г.,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Фаизова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М.И..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Агзамова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З.А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.;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«Земля отцов», методическое пособие «Я Родину свою хочу познать»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Р.Х. Гасановой,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Л.Н.Гасановой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Оскон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авторы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Азнабаева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Ф.Г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., Нафикова З.Г;  разработанная детским садом №1 программа и методическое пособие «Колыбель моя – земля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Кармаскалинская»Н.Т.Диарова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Ф.Ф.Шайбакова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" r="1604"/>
          <a:stretch/>
        </p:blipFill>
        <p:spPr>
          <a:xfrm rot="16200000">
            <a:off x="4947235" y="2677732"/>
            <a:ext cx="2336694" cy="16720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643064" y="4319685"/>
            <a:ext cx="2513410" cy="18302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25271" y="2664209"/>
            <a:ext cx="2300665" cy="17350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543" y="2345392"/>
            <a:ext cx="1683963" cy="23366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4" y="2345392"/>
            <a:ext cx="1582097" cy="221572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727" y="4272171"/>
            <a:ext cx="1652587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815" y="4083259"/>
            <a:ext cx="1852613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33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9" y="3575956"/>
            <a:ext cx="4376056" cy="32820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3" y="3363688"/>
            <a:ext cx="4659082" cy="34943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4060"/>
            <a:ext cx="4985657" cy="32796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9" y="101905"/>
            <a:ext cx="4441371" cy="333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30912"/>
            <a:ext cx="6035172" cy="3690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1" descr="C:\Users\Admin-2012\Desktop\итог.мер. и прс ф.ф\родина моя Башкортостан\IMG_03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256" y="1730912"/>
            <a:ext cx="4920343" cy="369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81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6" y="161418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75248" y="682654"/>
            <a:ext cx="3925029" cy="26739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4" t="4489" r="6666" b="9388"/>
          <a:stretch/>
        </p:blipFill>
        <p:spPr>
          <a:xfrm>
            <a:off x="2974533" y="906694"/>
            <a:ext cx="3823854" cy="26026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6" t="8081" r="6198" b="8485"/>
          <a:stretch/>
        </p:blipFill>
        <p:spPr>
          <a:xfrm>
            <a:off x="187672" y="4039234"/>
            <a:ext cx="3867515" cy="25972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879273" y="387927"/>
            <a:ext cx="706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рисунков ко Дню космонавтики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59" y="3590418"/>
            <a:ext cx="4547132" cy="31865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3" t="8687" r="12043" b="8485"/>
          <a:stretch/>
        </p:blipFill>
        <p:spPr>
          <a:xfrm>
            <a:off x="8977663" y="2853153"/>
            <a:ext cx="2848385" cy="39238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171" y="849592"/>
            <a:ext cx="2964983" cy="198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5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illion-wallpapers.ru/wallpapers/3/6/422796313763904/krugi-so-zv-zdami-na-rozovom-i-golubom-fo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1" y="2251362"/>
            <a:ext cx="5640339" cy="31726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679" y="2251362"/>
            <a:ext cx="4876800" cy="36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549237" y="484910"/>
            <a:ext cx="5562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Российского флага</a:t>
            </a:r>
            <a:endParaRPr lang="ru-RU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20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illion-wallpapers.ru/wallpapers/3/6/422796313763904/krugi-so-zv-zdami-na-rozovom-i-golubom-fo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1271814"/>
            <a:ext cx="4481513" cy="535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92990" y="326962"/>
            <a:ext cx="1891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03628" y="3136613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478" y="1267051"/>
            <a:ext cx="4256087" cy="536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50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illion-wallpapers.ru/wallpapers/3/6/422796313763904/krugi-so-zv-zdami-na-rozovom-i-golubom-fo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064" y="1935843"/>
            <a:ext cx="6132513" cy="459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991457"/>
            <a:ext cx="4501923" cy="567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26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133" y="237068"/>
            <a:ext cx="1159933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патриотического воспитания является развитие в российском обществе высокой социальной активности, гражданской ответственности, духовности, становления граждан, обладающих позитивными ценностями и качествами, способных проявить их в созидательном процессе в интересах отечества, укрепления государства, обеспечение его жизненно важных интересов и устойчивого развития. </a:t>
            </a:r>
          </a:p>
          <a:p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 патриотического воспитания дошкольников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историческая преемственность поколений, сохранение, распространение и развитие национальной культуры, воспитание бережного отношения к историческому и культурному наследию народов России; 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воспитание у ребенка любви и привязанности к своей семье, дому, детскому саду, улице, городу; 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-проявление доброжелательного внимания к окружающим, стремление оказать помощь, поддержку другому человеку; 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-бережное отношение к окружающей природе, результатам труда других людей, чужим и своим вещам. 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элементарных знаний о правах человека; 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знакомство детей с символами государства  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(герб, флаг, гимн)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чувства ответственности и гордости за достижения страны; 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толерантности, чувства уважения к другим народам, их традициям. 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задачи решаются во всех видах детской деятельности: на занятиях, в играх, в труде, в быту — так как воспитывают в ребенке не только патриотические чувства, но и формируют его взаимоотношения со взрослыми и сверстниками. </a:t>
            </a:r>
          </a:p>
          <a:p>
            <a:endParaRPr lang="ru-RU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72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085" y="121308"/>
            <a:ext cx="1189808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решаются во всех видах детской деятельности: на занятиях, в играх, в труде, в быту — так как воспитывают в ребенке не только патриотические чувства, но и формируют его взаимоотношения со взрослыми и сверстниками.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дошкольников по ФГОС определяет методы работы с дошкольниками: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обустройство патриотических уголков в ДОУ;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экскурсий по достопримечательностям родного края, посещение музеев, выставок к памятникам города);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тематических мероприятий (праздники, утренники, соревнования, конкурсы, выставки) 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тематических занятий-рассуждений на тему любви к Родине, чтение соответствующих произведений, заучивание стихотворений, просмотр фильмов, передач, слайдов, прослушивание аудиозаписей (гимн страны, патриотические песни о Родине);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о родном городе, стране, её истории;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изменениями в облике родного города, за трудом людей в детском саду и в городе, селе;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фольклорных произведений (пословицы, поговорки, игры русские народные, сказки, песни,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русским народным декоративно – прикладным искусством (роспись, игрушки, вышивка);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по теме.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480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3200" y="287868"/>
            <a:ext cx="11803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воспитания патриотических чувств в группах оформлены уголки по ознакомлению с родным краем.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51" y="1627158"/>
            <a:ext cx="4639733" cy="3842308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t="3456" r="6802" b="5926"/>
          <a:stretch/>
        </p:blipFill>
        <p:spPr>
          <a:xfrm>
            <a:off x="5948435" y="1627158"/>
            <a:ext cx="5159832" cy="381786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9569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67" y="1755297"/>
            <a:ext cx="5350933" cy="4289901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/>
          <a:stretch/>
        </p:blipFill>
        <p:spPr>
          <a:xfrm>
            <a:off x="6095999" y="253999"/>
            <a:ext cx="5300132" cy="4334933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3382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8"/>
          <a:stretch/>
        </p:blipFill>
        <p:spPr>
          <a:xfrm>
            <a:off x="728133" y="1134533"/>
            <a:ext cx="5533845" cy="4088351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133" y="626923"/>
            <a:ext cx="4910667" cy="529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9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635</Words>
  <Application>Microsoft Office PowerPoint</Application>
  <PresentationFormat>Произвольный</PresentationFormat>
  <Paragraphs>56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ussr1</cp:lastModifiedBy>
  <cp:revision>39</cp:revision>
  <dcterms:created xsi:type="dcterms:W3CDTF">2022-03-02T15:10:49Z</dcterms:created>
  <dcterms:modified xsi:type="dcterms:W3CDTF">2022-03-04T09:28:27Z</dcterms:modified>
</cp:coreProperties>
</file>